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
  </p:notesMasterIdLst>
  <p:handoutMasterIdLst>
    <p:handoutMasterId r:id="rId7"/>
  </p:handoutMasterIdLst>
  <p:sldIdLst>
    <p:sldId id="260" r:id="rId5"/>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
          <p15:clr>
            <a:srgbClr val="A4A3A4"/>
          </p15:clr>
        </p15:guide>
        <p15:guide id="2" orient="horz" pos="6048">
          <p15:clr>
            <a:srgbClr val="A4A3A4"/>
          </p15:clr>
        </p15:guide>
        <p15:guide id="3" orient="horz" pos="3168">
          <p15:clr>
            <a:srgbClr val="A4A3A4"/>
          </p15:clr>
        </p15:guide>
        <p15:guide id="4" pos="288">
          <p15:clr>
            <a:srgbClr val="A4A3A4"/>
          </p15:clr>
        </p15:guide>
        <p15:guide id="5" pos="4608">
          <p15:clr>
            <a:srgbClr val="A4A3A4"/>
          </p15:clr>
        </p15:guide>
        <p15:guide id="6"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C607"/>
    <a:srgbClr val="E6E6E6"/>
    <a:srgbClr val="F9F4EB"/>
    <a:srgbClr val="1CB6EE"/>
    <a:srgbClr val="54BF3C"/>
    <a:srgbClr val="EADCBC"/>
    <a:srgbClr val="F6F0E4"/>
    <a:srgbClr val="F3EBD9"/>
    <a:srgbClr val="5BBA4B"/>
    <a:srgbClr val="005A9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844" autoAdjust="0"/>
    <p:restoredTop sz="94708"/>
  </p:normalViewPr>
  <p:slideViewPr>
    <p:cSldViewPr snapToGrid="0" snapToObjects="1" showGuides="1">
      <p:cViewPr>
        <p:scale>
          <a:sx n="50" d="100"/>
          <a:sy n="50" d="100"/>
        </p:scale>
        <p:origin x="2292" y="24"/>
      </p:cViewPr>
      <p:guideLst>
        <p:guide orient="horz" pos="288"/>
        <p:guide orient="horz" pos="6048"/>
        <p:guide orient="horz" pos="3168"/>
        <p:guide pos="288"/>
        <p:guide pos="4608"/>
        <p:guide pos="244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71275BA-E4AC-BF47-9AC0-608F5129B1FD}" type="datetimeFigureOut">
              <a:t>11/1/2023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29AF76E-6335-DB48-91AC-888AA08A9D6B}" type="slidenum">
              <a:t>‹#›</a:t>
            </a:fld>
            <a:endParaRPr lang="en-US" dirty="0"/>
          </a:p>
        </p:txBody>
      </p:sp>
    </p:spTree>
    <p:extLst>
      <p:ext uri="{BB962C8B-B14F-4D97-AF65-F5344CB8AC3E}">
        <p14:creationId xmlns:p14="http://schemas.microsoft.com/office/powerpoint/2010/main" val="296368629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0B4B28-6F9F-1847-92F9-C9A1A82F60C5}" type="datetimeFigureOut">
              <a:t>11/1/2023</a:t>
            </a:fld>
            <a:endParaRPr lang="en-US" dirty="0"/>
          </a:p>
        </p:txBody>
      </p:sp>
      <p:sp>
        <p:nvSpPr>
          <p:cNvPr id="4" name="Slide Image Placeholder 3"/>
          <p:cNvSpPr>
            <a:spLocks noGrp="1" noRot="1" noChangeAspect="1"/>
          </p:cNvSpPr>
          <p:nvPr>
            <p:ph type="sldImg" idx="2"/>
          </p:nvPr>
        </p:nvSpPr>
        <p:spPr>
          <a:xfrm>
            <a:off x="2103438" y="685800"/>
            <a:ext cx="2651125"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E4059A-92CE-0740-BD30-A6EADD4AD735}" type="slidenum">
              <a:t>‹#›</a:t>
            </a:fld>
            <a:endParaRPr lang="en-US" dirty="0"/>
          </a:p>
        </p:txBody>
      </p:sp>
    </p:spTree>
    <p:extLst>
      <p:ext uri="{BB962C8B-B14F-4D97-AF65-F5344CB8AC3E}">
        <p14:creationId xmlns:p14="http://schemas.microsoft.com/office/powerpoint/2010/main" val="107832644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57200" y="1600200"/>
            <a:ext cx="6858000" cy="914394"/>
          </a:xfrm>
          <a:prstGeom prst="rect">
            <a:avLst/>
          </a:prstGeom>
        </p:spPr>
        <p:txBody>
          <a:bodyPr lIns="0" tIns="0" rIns="0" bIns="0"/>
          <a:lstStyle>
            <a:lvl1pPr algn="l">
              <a:lnSpc>
                <a:spcPts val="3400"/>
              </a:lnSpc>
              <a:defRPr sz="3400" b="0" i="0" baseline="0">
                <a:solidFill>
                  <a:schemeClr val="tx2"/>
                </a:solidFill>
                <a:latin typeface="Calibri Light"/>
                <a:cs typeface="Calibri Light"/>
              </a:defRPr>
            </a:lvl1pPr>
          </a:lstStyle>
          <a:p>
            <a:r>
              <a:rPr lang="en-US" dirty="0"/>
              <a:t>Insert Flier Headline Here.</a:t>
            </a:r>
          </a:p>
        </p:txBody>
      </p:sp>
      <p:sp>
        <p:nvSpPr>
          <p:cNvPr id="3" name="Subtitle 2"/>
          <p:cNvSpPr>
            <a:spLocks noGrp="1"/>
          </p:cNvSpPr>
          <p:nvPr>
            <p:ph type="subTitle" idx="1" hasCustomPrompt="1"/>
          </p:nvPr>
        </p:nvSpPr>
        <p:spPr>
          <a:xfrm>
            <a:off x="457200" y="2743200"/>
            <a:ext cx="6858000" cy="490337"/>
          </a:xfrm>
          <a:prstGeom prst="rect">
            <a:avLst/>
          </a:prstGeom>
        </p:spPr>
        <p:txBody>
          <a:bodyPr lIns="0" tIns="0" rIns="0" bIns="0"/>
          <a:lstStyle>
            <a:lvl1pPr marL="0" indent="0" algn="l">
              <a:lnSpc>
                <a:spcPts val="1600"/>
              </a:lnSpc>
              <a:spcBef>
                <a:spcPts val="0"/>
              </a:spcBef>
              <a:buNone/>
              <a:defRPr sz="1400" b="0" i="0" baseline="0">
                <a:solidFill>
                  <a:srgbClr val="53565A"/>
                </a:solidFill>
                <a:latin typeface="Calibri Light"/>
                <a:cs typeface="Calibri Ligh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 AND CLICK TO EDIT MASTER SUBTITLE.</a:t>
            </a:r>
          </a:p>
        </p:txBody>
      </p:sp>
      <p:sp>
        <p:nvSpPr>
          <p:cNvPr id="6" name="Slide Number Placeholder 5"/>
          <p:cNvSpPr>
            <a:spLocks noGrp="1"/>
          </p:cNvSpPr>
          <p:nvPr>
            <p:ph type="sldNum" sz="quarter" idx="12"/>
          </p:nvPr>
        </p:nvSpPr>
        <p:spPr/>
        <p:txBody>
          <a:bodyPr/>
          <a:lstStyle/>
          <a:p>
            <a:fld id="{24114431-9870-D74D-AAFB-3CACD9A18B41}" type="slidenum">
              <a:t>‹#›</a:t>
            </a:fld>
            <a:endParaRPr lang="en-US" dirty="0"/>
          </a:p>
        </p:txBody>
      </p:sp>
      <p:sp>
        <p:nvSpPr>
          <p:cNvPr id="9" name="Text Placeholder 8"/>
          <p:cNvSpPr>
            <a:spLocks noGrp="1"/>
          </p:cNvSpPr>
          <p:nvPr>
            <p:ph type="body" sz="quarter" idx="13" hasCustomPrompt="1"/>
          </p:nvPr>
        </p:nvSpPr>
        <p:spPr>
          <a:xfrm>
            <a:off x="466969" y="467127"/>
            <a:ext cx="3429000" cy="587375"/>
          </a:xfrm>
          <a:prstGeom prst="rect">
            <a:avLst/>
          </a:prstGeom>
        </p:spPr>
        <p:txBody>
          <a:bodyPr vert="horz" lIns="0" tIns="0" rIns="0" bIns="0"/>
          <a:lstStyle>
            <a:lvl1pPr marL="0" indent="0">
              <a:lnSpc>
                <a:spcPts val="1400"/>
              </a:lnSpc>
              <a:spcBef>
                <a:spcPts val="0"/>
              </a:spcBef>
              <a:buNone/>
              <a:defRPr sz="1100" b="0" i="0">
                <a:latin typeface="Calibri"/>
                <a:cs typeface="Calibri"/>
              </a:defRPr>
            </a:lvl1pPr>
            <a:lvl2pPr marL="457200" indent="0">
              <a:lnSpc>
                <a:spcPts val="1400"/>
              </a:lnSpc>
              <a:spcBef>
                <a:spcPts val="0"/>
              </a:spcBef>
              <a:buNone/>
              <a:defRPr sz="1100" b="0" i="0">
                <a:latin typeface="Calibri"/>
                <a:cs typeface="Calibri"/>
              </a:defRPr>
            </a:lvl2pPr>
            <a:lvl3pPr marL="914400" indent="0">
              <a:lnSpc>
                <a:spcPts val="1400"/>
              </a:lnSpc>
              <a:spcBef>
                <a:spcPts val="0"/>
              </a:spcBef>
              <a:buNone/>
              <a:defRPr sz="1100" b="0" i="0">
                <a:latin typeface="Calibri"/>
                <a:cs typeface="Calibri"/>
              </a:defRPr>
            </a:lvl3pPr>
            <a:lvl4pPr marL="1371600" indent="0">
              <a:lnSpc>
                <a:spcPts val="1400"/>
              </a:lnSpc>
              <a:spcBef>
                <a:spcPts val="0"/>
              </a:spcBef>
              <a:buNone/>
              <a:defRPr sz="1100" b="0" i="0">
                <a:latin typeface="Calibri"/>
                <a:cs typeface="Calibri"/>
              </a:defRPr>
            </a:lvl4pPr>
            <a:lvl5pPr marL="1828800" indent="0">
              <a:lnSpc>
                <a:spcPts val="1400"/>
              </a:lnSpc>
              <a:spcBef>
                <a:spcPts val="0"/>
              </a:spcBef>
              <a:buNone/>
              <a:defRPr sz="1100" b="0" i="0">
                <a:latin typeface="Calibri"/>
                <a:cs typeface="Calibri"/>
              </a:defRPr>
            </a:lvl5pPr>
          </a:lstStyle>
          <a:p>
            <a:pPr lvl="0"/>
            <a:r>
              <a:rPr lang="en-US"/>
              <a:t>NAME OF DEPARTMENT, DIVISION,</a:t>
            </a:r>
            <a:br>
              <a:rPr lang="en-US"/>
            </a:br>
            <a:r>
              <a:rPr lang="en-US"/>
              <a:t>PROGRAM, RESEARCH LAB, SERVICE LINE</a:t>
            </a:r>
          </a:p>
        </p:txBody>
      </p:sp>
      <p:sp>
        <p:nvSpPr>
          <p:cNvPr id="13" name="Text Placeholder 12"/>
          <p:cNvSpPr>
            <a:spLocks noGrp="1"/>
          </p:cNvSpPr>
          <p:nvPr>
            <p:ph type="body" sz="quarter" idx="15" hasCustomPrompt="1"/>
          </p:nvPr>
        </p:nvSpPr>
        <p:spPr>
          <a:xfrm>
            <a:off x="466969" y="3200400"/>
            <a:ext cx="6858000" cy="1159175"/>
          </a:xfrm>
          <a:prstGeom prst="rect">
            <a:avLst/>
          </a:prstGeom>
        </p:spPr>
        <p:txBody>
          <a:bodyPr vert="horz" lIns="0" tIns="0" rIns="0" bIns="0"/>
          <a:lstStyle>
            <a:lvl1pPr marL="0" indent="0">
              <a:lnSpc>
                <a:spcPts val="2000"/>
              </a:lnSpc>
              <a:spcBef>
                <a:spcPts val="0"/>
              </a:spcBef>
              <a:buNone/>
              <a:defRPr sz="1400" b="0" i="0">
                <a:latin typeface="Calibri Light"/>
                <a:cs typeface="Calibri Light"/>
              </a:defRPr>
            </a:lvl1pPr>
            <a:lvl2pPr marL="457200" indent="0">
              <a:buNone/>
              <a:defRPr sz="1400" b="0" i="0">
                <a:latin typeface="Calibri Light"/>
                <a:cs typeface="Calibri Light"/>
              </a:defRPr>
            </a:lvl2pPr>
            <a:lvl3pPr marL="914400" indent="0">
              <a:buNone/>
              <a:defRPr sz="1400" b="0" i="0">
                <a:latin typeface="Calibri Light"/>
                <a:cs typeface="Calibri Light"/>
              </a:defRPr>
            </a:lvl3pPr>
            <a:lvl4pPr marL="1371600" indent="0">
              <a:buNone/>
              <a:defRPr sz="1400" b="0" i="0">
                <a:latin typeface="Calibri Light"/>
                <a:cs typeface="Calibri Light"/>
              </a:defRPr>
            </a:lvl4pPr>
            <a:lvl5pPr marL="1828800" indent="0">
              <a:buNone/>
              <a:defRPr sz="1400" b="0" i="0">
                <a:latin typeface="Calibri Light"/>
                <a:cs typeface="Calibri Light"/>
              </a:defRPr>
            </a:lvl5pPr>
          </a:lstStyle>
          <a:p>
            <a:pPr lvl="0"/>
            <a:r>
              <a:rPr lang="en-US"/>
              <a:t>Tibus rero evelecate incimi, qui aut faceris quamet voloreruptat am quaepe mil in pratiaes venihitis es sus, ullatem. Nem endi repedit re volorepuda id quam, eum fugit perum unt prat. Itatis sunt fugit, consequia quossum faccae rescian dusdanimin consecus as apid eatur? Musanisimi, ommo ipic te lat ipsumet officiis moloreiciet, cones volore ad.</a:t>
            </a:r>
          </a:p>
        </p:txBody>
      </p:sp>
      <p:pic>
        <p:nvPicPr>
          <p:cNvPr id="14" name="Picture 13" descr="CHLA Butterfly Logo®_No Tagline.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74353" y="309058"/>
            <a:ext cx="1440127" cy="566928"/>
          </a:xfrm>
          <a:prstGeom prst="rect">
            <a:avLst/>
          </a:prstGeom>
        </p:spPr>
      </p:pic>
      <p:sp>
        <p:nvSpPr>
          <p:cNvPr id="10" name="Picture Placeholder 10"/>
          <p:cNvSpPr>
            <a:spLocks noGrp="1"/>
          </p:cNvSpPr>
          <p:nvPr>
            <p:ph type="pic" sz="quarter" idx="14"/>
          </p:nvPr>
        </p:nvSpPr>
        <p:spPr>
          <a:xfrm>
            <a:off x="3895969" y="6361724"/>
            <a:ext cx="3419231" cy="1143000"/>
          </a:xfrm>
          <a:prstGeom prst="rect">
            <a:avLst/>
          </a:prstGeom>
          <a:solidFill>
            <a:schemeClr val="bg1">
              <a:lumMod val="50000"/>
            </a:schemeClr>
          </a:solidFill>
        </p:spPr>
        <p:txBody>
          <a:bodyPr vert="horz"/>
          <a:lstStyle>
            <a:lvl1pPr marL="0" indent="0" algn="ctr">
              <a:buNone/>
              <a:defRPr sz="1800" b="0" i="0">
                <a:latin typeface="Calibri"/>
                <a:cs typeface="Calibri"/>
              </a:defRPr>
            </a:lvl1pPr>
          </a:lstStyle>
          <a:p>
            <a:endParaRPr lang="en-US" dirty="0"/>
          </a:p>
          <a:p>
            <a:endParaRPr lang="en-US" dirty="0"/>
          </a:p>
        </p:txBody>
      </p:sp>
    </p:spTree>
    <p:extLst>
      <p:ext uri="{BB962C8B-B14F-4D97-AF65-F5344CB8AC3E}">
        <p14:creationId xmlns:p14="http://schemas.microsoft.com/office/powerpoint/2010/main" val="537636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4114431-9870-D74D-AAFB-3CACD9A18B41}" type="slidenum">
              <a:t>‹#›</a:t>
            </a:fld>
            <a:endParaRPr lang="en-US" dirty="0"/>
          </a:p>
        </p:txBody>
      </p:sp>
      <p:sp>
        <p:nvSpPr>
          <p:cNvPr id="7" name="Subtitle 2"/>
          <p:cNvSpPr>
            <a:spLocks noGrp="1"/>
          </p:cNvSpPr>
          <p:nvPr>
            <p:ph type="subTitle" idx="1" hasCustomPrompt="1"/>
          </p:nvPr>
        </p:nvSpPr>
        <p:spPr>
          <a:xfrm>
            <a:off x="457200" y="465082"/>
            <a:ext cx="6858000" cy="362320"/>
          </a:xfrm>
          <a:prstGeom prst="rect">
            <a:avLst/>
          </a:prstGeom>
        </p:spPr>
        <p:txBody>
          <a:bodyPr lIns="0" tIns="0" rIns="0" bIns="0"/>
          <a:lstStyle>
            <a:lvl1pPr marL="0" indent="0" algn="l">
              <a:lnSpc>
                <a:spcPts val="1600"/>
              </a:lnSpc>
              <a:spcBef>
                <a:spcPts val="0"/>
              </a:spcBef>
              <a:buNone/>
              <a:defRPr sz="1400" b="0" i="0" baseline="0">
                <a:solidFill>
                  <a:srgbClr val="53565A"/>
                </a:solidFill>
                <a:latin typeface="Calibri Light"/>
                <a:cs typeface="Calibri Ligh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0" name="Picture Placeholder 10"/>
          <p:cNvSpPr>
            <a:spLocks noGrp="1"/>
          </p:cNvSpPr>
          <p:nvPr>
            <p:ph type="pic" sz="quarter" idx="14"/>
          </p:nvPr>
        </p:nvSpPr>
        <p:spPr>
          <a:xfrm>
            <a:off x="4064000" y="5029200"/>
            <a:ext cx="3251200" cy="2167128"/>
          </a:xfrm>
          <a:prstGeom prst="rect">
            <a:avLst/>
          </a:prstGeom>
          <a:solidFill>
            <a:schemeClr val="bg1">
              <a:lumMod val="50000"/>
            </a:schemeClr>
          </a:solidFill>
        </p:spPr>
        <p:txBody>
          <a:bodyPr vert="horz"/>
          <a:lstStyle>
            <a:lvl1pPr marL="0" indent="0" algn="ctr">
              <a:buNone/>
              <a:defRPr sz="1800" b="0" i="0">
                <a:latin typeface="Calibri"/>
                <a:cs typeface="Calibri"/>
              </a:defRPr>
            </a:lvl1pPr>
          </a:lstStyle>
          <a:p>
            <a:endParaRPr lang="en-US" dirty="0"/>
          </a:p>
        </p:txBody>
      </p:sp>
      <p:sp>
        <p:nvSpPr>
          <p:cNvPr id="12" name="Text Placeholder 11"/>
          <p:cNvSpPr>
            <a:spLocks noGrp="1"/>
          </p:cNvSpPr>
          <p:nvPr>
            <p:ph type="body" sz="quarter" idx="15" hasCustomPrompt="1"/>
          </p:nvPr>
        </p:nvSpPr>
        <p:spPr>
          <a:xfrm>
            <a:off x="4064000" y="7204275"/>
            <a:ext cx="3251200" cy="394580"/>
          </a:xfrm>
          <a:prstGeom prst="rect">
            <a:avLst/>
          </a:prstGeom>
        </p:spPr>
        <p:txBody>
          <a:bodyPr vert="horz" lIns="0" tIns="45720" rIns="0" bIns="0" anchor="t" anchorCtr="0"/>
          <a:lstStyle>
            <a:lvl1pPr marL="0" indent="0">
              <a:lnSpc>
                <a:spcPts val="1300"/>
              </a:lnSpc>
              <a:spcBef>
                <a:spcPts val="0"/>
              </a:spcBef>
              <a:buNone/>
              <a:defRPr sz="1100" b="0" i="1" baseline="0">
                <a:solidFill>
                  <a:srgbClr val="53565A"/>
                </a:solidFill>
                <a:latin typeface="Calibri"/>
                <a:cs typeface="Calibri"/>
              </a:defRPr>
            </a:lvl1pPr>
            <a:lvl2pPr marL="457200" indent="0">
              <a:lnSpc>
                <a:spcPts val="1300"/>
              </a:lnSpc>
              <a:spcBef>
                <a:spcPts val="0"/>
              </a:spcBef>
              <a:buNone/>
              <a:defRPr sz="1100" b="0" i="1">
                <a:latin typeface="Calibri"/>
                <a:cs typeface="Calibri"/>
              </a:defRPr>
            </a:lvl2pPr>
            <a:lvl3pPr marL="914400" indent="0">
              <a:lnSpc>
                <a:spcPts val="1300"/>
              </a:lnSpc>
              <a:spcBef>
                <a:spcPts val="0"/>
              </a:spcBef>
              <a:buNone/>
              <a:defRPr sz="1100" b="0" i="1">
                <a:latin typeface="Calibri"/>
                <a:cs typeface="Calibri"/>
              </a:defRPr>
            </a:lvl3pPr>
            <a:lvl4pPr marL="1371600" indent="0">
              <a:lnSpc>
                <a:spcPts val="1300"/>
              </a:lnSpc>
              <a:spcBef>
                <a:spcPts val="0"/>
              </a:spcBef>
              <a:buNone/>
              <a:defRPr sz="1100" b="0" i="1">
                <a:latin typeface="Calibri"/>
                <a:cs typeface="Calibri"/>
              </a:defRPr>
            </a:lvl4pPr>
            <a:lvl5pPr marL="1828800" indent="0">
              <a:lnSpc>
                <a:spcPts val="1300"/>
              </a:lnSpc>
              <a:spcBef>
                <a:spcPts val="0"/>
              </a:spcBef>
              <a:buNone/>
              <a:defRPr sz="1100" b="0" i="1">
                <a:latin typeface="Calibri"/>
                <a:cs typeface="Calibri"/>
              </a:defRPr>
            </a:lvl5pPr>
          </a:lstStyle>
          <a:p>
            <a:pPr lvl="0"/>
            <a:r>
              <a:rPr lang="en-US"/>
              <a:t>Click to add a caption.</a:t>
            </a:r>
          </a:p>
        </p:txBody>
      </p:sp>
      <p:sp>
        <p:nvSpPr>
          <p:cNvPr id="8" name="Picture Placeholder 10"/>
          <p:cNvSpPr>
            <a:spLocks noGrp="1"/>
          </p:cNvSpPr>
          <p:nvPr>
            <p:ph type="pic" sz="quarter" idx="16"/>
          </p:nvPr>
        </p:nvSpPr>
        <p:spPr>
          <a:xfrm>
            <a:off x="461264" y="5029200"/>
            <a:ext cx="3251200" cy="2167128"/>
          </a:xfrm>
          <a:prstGeom prst="rect">
            <a:avLst/>
          </a:prstGeom>
          <a:solidFill>
            <a:schemeClr val="bg1">
              <a:lumMod val="50000"/>
            </a:schemeClr>
          </a:solidFill>
        </p:spPr>
        <p:txBody>
          <a:bodyPr vert="horz"/>
          <a:lstStyle>
            <a:lvl1pPr marL="0" indent="0" algn="ctr">
              <a:buNone/>
              <a:defRPr sz="1800" b="0" i="0">
                <a:latin typeface="Calibri"/>
                <a:cs typeface="Calibri"/>
              </a:defRPr>
            </a:lvl1pPr>
          </a:lstStyle>
          <a:p>
            <a:endParaRPr lang="en-US" dirty="0"/>
          </a:p>
        </p:txBody>
      </p:sp>
      <p:sp>
        <p:nvSpPr>
          <p:cNvPr id="9" name="Text Placeholder 11"/>
          <p:cNvSpPr>
            <a:spLocks noGrp="1"/>
          </p:cNvSpPr>
          <p:nvPr>
            <p:ph type="body" sz="quarter" idx="17" hasCustomPrompt="1"/>
          </p:nvPr>
        </p:nvSpPr>
        <p:spPr>
          <a:xfrm>
            <a:off x="461264" y="7204275"/>
            <a:ext cx="3251200" cy="394580"/>
          </a:xfrm>
          <a:prstGeom prst="rect">
            <a:avLst/>
          </a:prstGeom>
        </p:spPr>
        <p:txBody>
          <a:bodyPr vert="horz" lIns="0" tIns="45720" rIns="0" bIns="0" anchor="t" anchorCtr="0"/>
          <a:lstStyle>
            <a:lvl1pPr marL="0" indent="0">
              <a:lnSpc>
                <a:spcPts val="1300"/>
              </a:lnSpc>
              <a:spcBef>
                <a:spcPts val="0"/>
              </a:spcBef>
              <a:buNone/>
              <a:defRPr sz="1100" b="0" i="1" baseline="0">
                <a:solidFill>
                  <a:srgbClr val="53565A"/>
                </a:solidFill>
                <a:latin typeface="Calibri"/>
                <a:cs typeface="Calibri"/>
              </a:defRPr>
            </a:lvl1pPr>
            <a:lvl2pPr marL="457200" indent="0">
              <a:lnSpc>
                <a:spcPts val="1300"/>
              </a:lnSpc>
              <a:spcBef>
                <a:spcPts val="0"/>
              </a:spcBef>
              <a:buNone/>
              <a:defRPr sz="1100" b="0" i="1">
                <a:latin typeface="Calibri"/>
                <a:cs typeface="Calibri"/>
              </a:defRPr>
            </a:lvl2pPr>
            <a:lvl3pPr marL="914400" indent="0">
              <a:lnSpc>
                <a:spcPts val="1300"/>
              </a:lnSpc>
              <a:spcBef>
                <a:spcPts val="0"/>
              </a:spcBef>
              <a:buNone/>
              <a:defRPr sz="1100" b="0" i="1">
                <a:latin typeface="Calibri"/>
                <a:cs typeface="Calibri"/>
              </a:defRPr>
            </a:lvl3pPr>
            <a:lvl4pPr marL="1371600" indent="0">
              <a:lnSpc>
                <a:spcPts val="1300"/>
              </a:lnSpc>
              <a:spcBef>
                <a:spcPts val="0"/>
              </a:spcBef>
              <a:buNone/>
              <a:defRPr sz="1100" b="0" i="1">
                <a:latin typeface="Calibri"/>
                <a:cs typeface="Calibri"/>
              </a:defRPr>
            </a:lvl4pPr>
            <a:lvl5pPr marL="1828800" indent="0">
              <a:lnSpc>
                <a:spcPts val="1300"/>
              </a:lnSpc>
              <a:spcBef>
                <a:spcPts val="0"/>
              </a:spcBef>
              <a:buNone/>
              <a:defRPr sz="1100" b="0" i="1">
                <a:latin typeface="Calibri"/>
                <a:cs typeface="Calibri"/>
              </a:defRPr>
            </a:lvl5pPr>
          </a:lstStyle>
          <a:p>
            <a:pPr lvl="0"/>
            <a:r>
              <a:rPr lang="en-US"/>
              <a:t>Click to add a caption.</a:t>
            </a:r>
          </a:p>
        </p:txBody>
      </p:sp>
    </p:spTree>
    <p:extLst>
      <p:ext uri="{BB962C8B-B14F-4D97-AF65-F5344CB8AC3E}">
        <p14:creationId xmlns:p14="http://schemas.microsoft.com/office/powerpoint/2010/main" val="277111462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848016" y="9283571"/>
            <a:ext cx="555302" cy="535517"/>
          </a:xfrm>
          <a:prstGeom prst="rect">
            <a:avLst/>
          </a:prstGeom>
        </p:spPr>
        <p:txBody>
          <a:bodyPr vert="horz" lIns="91440" tIns="45720" rIns="91440" bIns="45720" rtlCol="0" anchor="ctr"/>
          <a:lstStyle>
            <a:lvl1pPr algn="r">
              <a:defRPr sz="1100" b="0" i="0">
                <a:solidFill>
                  <a:schemeClr val="tx1"/>
                </a:solidFill>
                <a:latin typeface="Calibri"/>
                <a:cs typeface="Calibri"/>
              </a:defRPr>
            </a:lvl1pPr>
          </a:lstStyle>
          <a:p>
            <a:fld id="{24114431-9870-D74D-AAFB-3CACD9A18B41}" type="slidenum">
              <a:rPr lang="en-US"/>
              <a:pPr/>
              <a:t>‹#›</a:t>
            </a:fld>
            <a:endParaRPr lang="en-US" dirty="0"/>
          </a:p>
        </p:txBody>
      </p:sp>
    </p:spTree>
    <p:extLst>
      <p:ext uri="{BB962C8B-B14F-4D97-AF65-F5344CB8AC3E}">
        <p14:creationId xmlns:p14="http://schemas.microsoft.com/office/powerpoint/2010/main" val="1324990907"/>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3.svg"/><Relationship Id="rId7" Type="http://schemas.openxmlformats.org/officeDocument/2006/relationships/hyperlink" Target="mailto:sdyer@chla.usc.edu" TargetMode="Externa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9.jpeg"/><Relationship Id="rId5" Type="http://schemas.openxmlformats.org/officeDocument/2006/relationships/hyperlink" Target="https://childrensla.sjc1.qualtrics.com/jfe/form/SV_0JTvk9NoXb3Yc62" TargetMode="External"/><Relationship Id="rId10" Type="http://schemas.openxmlformats.org/officeDocument/2006/relationships/image" Target="../media/image8.jpeg"/><Relationship Id="rId4" Type="http://schemas.openxmlformats.org/officeDocument/2006/relationships/image" Target="../media/image4.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val 35">
            <a:extLst>
              <a:ext uri="{FF2B5EF4-FFF2-40B4-BE49-F238E27FC236}">
                <a16:creationId xmlns:a16="http://schemas.microsoft.com/office/drawing/2014/main" id="{65B16901-9068-5684-EA09-EB652EB0568A}"/>
              </a:ext>
            </a:extLst>
          </p:cNvPr>
          <p:cNvSpPr/>
          <p:nvPr/>
        </p:nvSpPr>
        <p:spPr>
          <a:xfrm>
            <a:off x="5907741" y="241521"/>
            <a:ext cx="1636059" cy="807350"/>
          </a:xfrm>
          <a:prstGeom prst="ellipse">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92505" y="458173"/>
            <a:ext cx="7419639" cy="914394"/>
          </a:xfrm>
        </p:spPr>
        <p:txBody>
          <a:bodyPr/>
          <a:lstStyle/>
          <a:p>
            <a:pPr rtl="0">
              <a:lnSpc>
                <a:spcPct val="100000"/>
              </a:lnSpc>
            </a:pPr>
            <a:r>
              <a:rPr lang="es-NT" dirty="0">
                <a:solidFill>
                  <a:srgbClr val="005A97"/>
                </a:solidFill>
                <a:latin typeface="Calibri" panose="020F0502020204030204" pitchFamily="34" charset="0"/>
                <a:cs typeface="Calibri" panose="020F0502020204030204" pitchFamily="34" charset="0"/>
              </a:rPr>
              <a:t>La vida después del CHLA</a:t>
            </a:r>
            <a:br>
              <a:rPr lang="en-US" dirty="0">
                <a:latin typeface="Calibri" panose="020F0502020204030204" pitchFamily="34" charset="0"/>
                <a:cs typeface="Calibri" panose="020F0502020204030204" pitchFamily="34" charset="0"/>
              </a:rPr>
            </a:br>
            <a:r>
              <a:rPr lang="es-NT" sz="2000" b="1" dirty="0">
                <a:solidFill>
                  <a:srgbClr val="74388B"/>
                </a:solidFill>
                <a:latin typeface="+mn-lt"/>
              </a:rPr>
              <a:t>Talleres educativos para cuidadores de adolescentes y adultos jóvenes </a:t>
            </a:r>
          </a:p>
        </p:txBody>
      </p:sp>
      <p:sp>
        <p:nvSpPr>
          <p:cNvPr id="4" name="Text Placeholder 3"/>
          <p:cNvSpPr>
            <a:spLocks noGrp="1"/>
          </p:cNvSpPr>
          <p:nvPr>
            <p:ph type="body" sz="quarter" idx="13"/>
          </p:nvPr>
        </p:nvSpPr>
        <p:spPr>
          <a:xfrm>
            <a:off x="192505" y="160840"/>
            <a:ext cx="3429000" cy="284059"/>
          </a:xfrm>
        </p:spPr>
        <p:txBody>
          <a:bodyPr/>
          <a:lstStyle/>
          <a:p>
            <a:pPr rtl="0"/>
            <a:r>
              <a:rPr lang="en-US" dirty="0"/>
              <a:t>Center for Healthy Adolescent Transition </a:t>
            </a:r>
            <a:r>
              <a:rPr lang="es-NT" dirty="0"/>
              <a:t>(CHAT)</a:t>
            </a:r>
          </a:p>
        </p:txBody>
      </p:sp>
      <p:sp>
        <p:nvSpPr>
          <p:cNvPr id="6" name="Text Placeholder 5"/>
          <p:cNvSpPr>
            <a:spLocks noGrp="1"/>
          </p:cNvSpPr>
          <p:nvPr>
            <p:ph type="body" sz="quarter" idx="15"/>
          </p:nvPr>
        </p:nvSpPr>
        <p:spPr>
          <a:xfrm>
            <a:off x="466343" y="2843036"/>
            <a:ext cx="6858000" cy="1159175"/>
          </a:xfrm>
        </p:spPr>
        <p:txBody>
          <a:bodyPr/>
          <a:lstStyle/>
          <a:p>
            <a:pPr>
              <a:lnSpc>
                <a:spcPct val="100000"/>
              </a:lnSpc>
            </a:pPr>
            <a:endParaRPr lang="en-US" sz="900" b="1" dirty="0">
              <a:solidFill>
                <a:schemeClr val="tx2"/>
              </a:solidFill>
            </a:endParaRPr>
          </a:p>
          <a:p>
            <a:pPr>
              <a:lnSpc>
                <a:spcPct val="100000"/>
              </a:lnSpc>
              <a:spcAft>
                <a:spcPts val="200"/>
              </a:spcAft>
            </a:pPr>
            <a:endParaRPr lang="en-US" dirty="0">
              <a:latin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id="{26BB5EA6-F99F-4E6C-BE8E-E3C1A6949183}"/>
              </a:ext>
            </a:extLst>
          </p:cNvPr>
          <p:cNvSpPr txBox="1"/>
          <p:nvPr/>
        </p:nvSpPr>
        <p:spPr>
          <a:xfrm>
            <a:off x="195005" y="1276080"/>
            <a:ext cx="7328165" cy="738664"/>
          </a:xfrm>
          <a:prstGeom prst="rect">
            <a:avLst/>
          </a:prstGeom>
          <a:noFill/>
        </p:spPr>
        <p:txBody>
          <a:bodyPr wrap="square" rtlCol="0">
            <a:spAutoFit/>
          </a:bodyPr>
          <a:lstStyle/>
          <a:p>
            <a:pPr algn="ctr" rtl="0">
              <a:spcAft>
                <a:spcPts val="600"/>
              </a:spcAft>
            </a:pPr>
            <a:r>
              <a:rPr lang="es-NT" sz="1400" dirty="0"/>
              <a:t>No dude en unirse todos los talleres virtuales para descubrir cómo prepararse </a:t>
            </a:r>
            <a:br>
              <a:rPr lang="es-AR" sz="1400" dirty="0"/>
            </a:br>
            <a:r>
              <a:rPr lang="es-NT" sz="1400" dirty="0"/>
              <a:t>y preparar al joven para la edad adulta y la atención médica. ¡La preparación y la práctica son claves! </a:t>
            </a:r>
          </a:p>
        </p:txBody>
      </p:sp>
      <p:sp>
        <p:nvSpPr>
          <p:cNvPr id="16" name="TextBox 15">
            <a:extLst>
              <a:ext uri="{FF2B5EF4-FFF2-40B4-BE49-F238E27FC236}">
                <a16:creationId xmlns:a16="http://schemas.microsoft.com/office/drawing/2014/main" id="{F1D66CDE-CF34-40F0-97BE-03CF2D3F7A02}"/>
              </a:ext>
            </a:extLst>
          </p:cNvPr>
          <p:cNvSpPr txBox="1"/>
          <p:nvPr/>
        </p:nvSpPr>
        <p:spPr>
          <a:xfrm>
            <a:off x="5756406" y="9781401"/>
            <a:ext cx="2340233" cy="276999"/>
          </a:xfrm>
          <a:prstGeom prst="rect">
            <a:avLst/>
          </a:prstGeom>
          <a:noFill/>
        </p:spPr>
        <p:txBody>
          <a:bodyPr wrap="square" rtlCol="0">
            <a:spAutoFit/>
          </a:bodyPr>
          <a:lstStyle/>
          <a:p>
            <a:pPr algn="ctr" rtl="0"/>
            <a:r>
              <a:rPr lang="en-US" sz="1200" dirty="0">
                <a:latin typeface="+mj-lt"/>
              </a:rPr>
              <a:t>Approved by </a:t>
            </a:r>
            <a:r>
              <a:rPr lang="es-NT" sz="1200" dirty="0">
                <a:latin typeface="+mj-lt"/>
              </a:rPr>
              <a:t>PFE 3/22/23</a:t>
            </a:r>
          </a:p>
        </p:txBody>
      </p:sp>
      <p:grpSp>
        <p:nvGrpSpPr>
          <p:cNvPr id="14" name="Group 13">
            <a:extLst>
              <a:ext uri="{FF2B5EF4-FFF2-40B4-BE49-F238E27FC236}">
                <a16:creationId xmlns:a16="http://schemas.microsoft.com/office/drawing/2014/main" id="{7AF42536-0A59-4382-8D21-79F9FB527227}"/>
              </a:ext>
            </a:extLst>
          </p:cNvPr>
          <p:cNvGrpSpPr/>
          <p:nvPr/>
        </p:nvGrpSpPr>
        <p:grpSpPr>
          <a:xfrm>
            <a:off x="228600" y="2088903"/>
            <a:ext cx="7315200" cy="1655700"/>
            <a:chOff x="228600" y="6568852"/>
            <a:chExt cx="7315200" cy="1655700"/>
          </a:xfrm>
        </p:grpSpPr>
        <p:sp>
          <p:nvSpPr>
            <p:cNvPr id="20" name="Rectangle: Rounded Corners 19">
              <a:extLst>
                <a:ext uri="{FF2B5EF4-FFF2-40B4-BE49-F238E27FC236}">
                  <a16:creationId xmlns:a16="http://schemas.microsoft.com/office/drawing/2014/main" id="{59A723AD-FA17-422E-9B68-D37A53D129EF}"/>
                </a:ext>
              </a:extLst>
            </p:cNvPr>
            <p:cNvSpPr/>
            <p:nvPr/>
          </p:nvSpPr>
          <p:spPr>
            <a:xfrm>
              <a:off x="228600" y="6568852"/>
              <a:ext cx="7315200" cy="1629632"/>
            </a:xfrm>
            <a:prstGeom prst="roundRect">
              <a:avLst/>
            </a:prstGeom>
            <a:solidFill>
              <a:srgbClr val="EADCBC">
                <a:alpha val="30196"/>
              </a:srgbClr>
            </a:solidFill>
            <a:ln>
              <a:solidFill>
                <a:srgbClr val="EADCBC"/>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600"/>
                </a:spcAft>
                <a:buClrTx/>
                <a:buSzTx/>
                <a:buFontTx/>
                <a:buNone/>
                <a:tabLst/>
                <a:defRPr/>
              </a:pPr>
              <a:r>
                <a:rPr kumimoji="0" lang="es-NT" sz="1600" b="1" i="0" u="none" strike="noStrike" kern="1200" cap="none" spc="0" normalizeH="0" baseline="0" dirty="0">
                  <a:ln>
                    <a:noFill/>
                  </a:ln>
                  <a:solidFill>
                    <a:srgbClr val="5BBA4B"/>
                  </a:solidFill>
                  <a:effectLst/>
                  <a:uLnTx/>
                  <a:uFillTx/>
                  <a:latin typeface="Calibri"/>
                  <a:ea typeface="+mn-ea"/>
                  <a:cs typeface="+mn-cs"/>
                </a:rPr>
                <a:t>Perspectivas desde la experiencia: lecciones claves que </a:t>
              </a:r>
              <a:r>
                <a:rPr lang="es-NT" sz="1600" b="1" dirty="0">
                  <a:solidFill>
                    <a:srgbClr val="5BBA4B"/>
                  </a:solidFill>
                  <a:latin typeface="Calibri"/>
                </a:rPr>
                <a:t>a</a:t>
              </a:r>
              <a:r>
                <a:rPr kumimoji="0" lang="es-NT" sz="1600" b="1" i="0" u="none" strike="noStrike" kern="1200" cap="none" spc="0" normalizeH="0" baseline="0" dirty="0">
                  <a:ln>
                    <a:noFill/>
                  </a:ln>
                  <a:solidFill>
                    <a:srgbClr val="5BBA4B"/>
                  </a:solidFill>
                  <a:effectLst/>
                  <a:uLnTx/>
                  <a:uFillTx/>
                  <a:latin typeface="Calibri"/>
                  <a:ea typeface="+mn-ea"/>
                  <a:cs typeface="+mn-cs"/>
                </a:rPr>
                <a:t>prendemos </a:t>
              </a:r>
              <a:br>
                <a:rPr kumimoji="0" lang="es-AR" sz="1600" b="1" i="0" u="none" strike="noStrike" kern="1200" cap="none" spc="0" normalizeH="0" baseline="0" dirty="0">
                  <a:ln>
                    <a:noFill/>
                  </a:ln>
                  <a:solidFill>
                    <a:srgbClr val="5BBA4B"/>
                  </a:solidFill>
                  <a:effectLst/>
                  <a:uLnTx/>
                  <a:uFillTx/>
                  <a:latin typeface="Calibri"/>
                  <a:ea typeface="+mn-ea"/>
                  <a:cs typeface="+mn-cs"/>
                </a:rPr>
              </a:br>
              <a:r>
                <a:rPr lang="es-NT" sz="1600" b="1" dirty="0">
                  <a:solidFill>
                    <a:srgbClr val="5BBA4B"/>
                  </a:solidFill>
                  <a:latin typeface="Calibri"/>
                </a:rPr>
                <a:t>d</a:t>
              </a:r>
              <a:r>
                <a:rPr kumimoji="0" lang="es-NT" sz="1600" b="1" i="0" u="none" strike="noStrike" kern="1200" cap="none" spc="0" normalizeH="0" baseline="0" dirty="0">
                  <a:ln>
                    <a:noFill/>
                  </a:ln>
                  <a:solidFill>
                    <a:srgbClr val="5BBA4B"/>
                  </a:solidFill>
                  <a:effectLst/>
                  <a:uLnTx/>
                  <a:uFillTx/>
                  <a:latin typeface="Calibri"/>
                  <a:ea typeface="+mn-ea"/>
                  <a:cs typeface="+mn-cs"/>
                </a:rPr>
                <a:t>e padres y pacientes</a:t>
              </a:r>
            </a:p>
            <a:p>
              <a:pPr marL="0" marR="0" lvl="0" indent="0" algn="ctr" defTabSz="457200" rtl="0" eaLnBrk="1" fontAlgn="auto" latinLnBrk="0" hangingPunct="1">
                <a:lnSpc>
                  <a:spcPct val="100000"/>
                </a:lnSpc>
                <a:spcBef>
                  <a:spcPts val="0"/>
                </a:spcBef>
                <a:spcAft>
                  <a:spcPts val="600"/>
                </a:spcAft>
                <a:buClrTx/>
                <a:buSzTx/>
                <a:buFontTx/>
                <a:buNone/>
                <a:tabLst/>
                <a:defRPr/>
              </a:pPr>
              <a:r>
                <a:rPr lang="es-NT" sz="1400" dirty="0">
                  <a:solidFill>
                    <a:prstClr val="black"/>
                  </a:solidFill>
                  <a:latin typeface="Calibri"/>
                </a:rPr>
                <a:t>    Aprenda consejos y estrategias de padres y pacientes que han logrado una transición exitosa </a:t>
              </a:r>
              <a:br>
                <a:rPr lang="es-AR" sz="1400" dirty="0">
                  <a:solidFill>
                    <a:prstClr val="black"/>
                  </a:solidFill>
                  <a:latin typeface="Calibri"/>
                </a:rPr>
              </a:br>
              <a:r>
                <a:rPr lang="es-NT" sz="1400" dirty="0">
                  <a:solidFill>
                    <a:prstClr val="black"/>
                  </a:solidFill>
                  <a:latin typeface="Calibri"/>
                </a:rPr>
                <a:t>a la atención adulta.</a:t>
              </a:r>
            </a:p>
            <a:p>
              <a:pPr marL="0" marR="0" lvl="0" indent="0" algn="ctr" defTabSz="457200" rtl="0" eaLnBrk="1" fontAlgn="auto" latinLnBrk="0" hangingPunct="1">
                <a:lnSpc>
                  <a:spcPct val="100000"/>
                </a:lnSpc>
                <a:spcBef>
                  <a:spcPts val="0"/>
                </a:spcBef>
                <a:spcAft>
                  <a:spcPts val="600"/>
                </a:spcAft>
                <a:buClrTx/>
                <a:buSzTx/>
                <a:buFontTx/>
                <a:buNone/>
                <a:tabLst/>
                <a:defRPr/>
              </a:pPr>
              <a:r>
                <a:rPr kumimoji="0" lang="es-NT" sz="1400" b="0" i="0" u="none" strike="noStrike" kern="1200" cap="none" spc="0" normalizeH="0" baseline="0" dirty="0">
                  <a:ln>
                    <a:noFill/>
                  </a:ln>
                  <a:solidFill>
                    <a:prstClr val="black"/>
                  </a:solidFill>
                  <a:effectLst/>
                  <a:uLnTx/>
                  <a:uFillTx/>
                  <a:latin typeface="Calibri"/>
                  <a:ea typeface="+mn-ea"/>
                  <a:cs typeface="+mn-cs"/>
                </a:rPr>
                <a:t>Presentado por: Panel de expacientes y padres del CHLA</a:t>
              </a:r>
            </a:p>
            <a:p>
              <a:pPr marL="0" marR="0" lvl="0" indent="0" algn="ctr" defTabSz="457200" rtl="0" eaLnBrk="1" fontAlgn="auto" latinLnBrk="0" hangingPunct="1">
                <a:lnSpc>
                  <a:spcPct val="107000"/>
                </a:lnSpc>
                <a:spcBef>
                  <a:spcPts val="0"/>
                </a:spcBef>
                <a:spcAft>
                  <a:spcPts val="0"/>
                </a:spcAft>
                <a:buClrTx/>
                <a:buSzTx/>
                <a:buFontTx/>
                <a:buNone/>
                <a:tabLst/>
                <a:defRPr/>
              </a:pPr>
              <a:r>
                <a:rPr kumimoji="0" lang="en-US" sz="1400" b="1" i="0" u="none" strike="noStrike" kern="1200" cap="none" spc="0" normalizeH="0" baseline="0" dirty="0">
                  <a:ln>
                    <a:noFill/>
                  </a:ln>
                  <a:solidFill>
                    <a:prstClr val="black"/>
                  </a:solidFill>
                  <a:effectLst/>
                  <a:uLnTx/>
                  <a:uFillTx/>
                  <a:ea typeface="+mn-ea"/>
                  <a:cs typeface="+mn-cs"/>
                </a:rPr>
                <a:t>Jueves</a:t>
              </a:r>
              <a:r>
                <a:rPr kumimoji="0" lang="es-NT" sz="1400" b="1" i="0" u="none" strike="noStrike" kern="1200" cap="none" spc="0" normalizeH="0" baseline="0" dirty="0">
                  <a:ln>
                    <a:noFill/>
                  </a:ln>
                  <a:solidFill>
                    <a:prstClr val="black"/>
                  </a:solidFill>
                  <a:effectLst/>
                  <a:uLnTx/>
                  <a:uFillTx/>
                  <a:ea typeface="+mn-ea"/>
                  <a:cs typeface="+mn-cs"/>
                </a:rPr>
                <a:t> </a:t>
              </a:r>
              <a:r>
                <a:rPr lang="en-US" sz="1400" b="1" dirty="0">
                  <a:solidFill>
                    <a:prstClr val="black"/>
                  </a:solidFill>
                </a:rPr>
                <a:t>7</a:t>
              </a:r>
              <a:r>
                <a:rPr kumimoji="0" lang="es-NT" sz="1400" b="1" i="0" u="none" strike="noStrike" kern="1200" cap="none" spc="0" normalizeH="0" baseline="0" dirty="0">
                  <a:ln>
                    <a:noFill/>
                  </a:ln>
                  <a:solidFill>
                    <a:prstClr val="black"/>
                  </a:solidFill>
                  <a:effectLst/>
                  <a:uLnTx/>
                  <a:uFillTx/>
                  <a:ea typeface="+mn-ea"/>
                  <a:cs typeface="+mn-cs"/>
                </a:rPr>
                <a:t> de </a:t>
              </a:r>
              <a:r>
                <a:rPr kumimoji="0" lang="en-US" sz="1400" b="1" i="0" u="none" strike="noStrike" kern="1200" cap="none" spc="0" normalizeH="0" baseline="0" dirty="0" err="1">
                  <a:ln>
                    <a:noFill/>
                  </a:ln>
                  <a:solidFill>
                    <a:prstClr val="black"/>
                  </a:solidFill>
                  <a:effectLst/>
                  <a:uLnTx/>
                  <a:uFillTx/>
                  <a:ea typeface="+mn-ea"/>
                  <a:cs typeface="+mn-cs"/>
                </a:rPr>
                <a:t>Diciembre</a:t>
              </a:r>
              <a:r>
                <a:rPr kumimoji="0" lang="es-NT" sz="1400" b="1" i="0" u="none" strike="noStrike" kern="1200" cap="none" spc="0" normalizeH="0" baseline="0" dirty="0">
                  <a:ln>
                    <a:noFill/>
                  </a:ln>
                  <a:solidFill>
                    <a:prstClr val="black"/>
                  </a:solidFill>
                  <a:effectLst/>
                  <a:uLnTx/>
                  <a:uFillTx/>
                  <a:ea typeface="+mn-ea"/>
                  <a:cs typeface="+mn-cs"/>
                </a:rPr>
                <a:t>, 6-7:30 p. m.</a:t>
              </a:r>
            </a:p>
          </p:txBody>
        </p:sp>
        <p:pic>
          <p:nvPicPr>
            <p:cNvPr id="31" name="Graphic 30" descr="Connections outline">
              <a:extLst>
                <a:ext uri="{FF2B5EF4-FFF2-40B4-BE49-F238E27FC236}">
                  <a16:creationId xmlns:a16="http://schemas.microsoft.com/office/drawing/2014/main" id="{8915C94A-2465-49C2-9DC3-0388EEFF076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66343" y="7401592"/>
              <a:ext cx="822960" cy="822960"/>
            </a:xfrm>
            <a:prstGeom prst="rect">
              <a:avLst/>
            </a:prstGeom>
          </p:spPr>
        </p:pic>
      </p:grpSp>
      <p:sp>
        <p:nvSpPr>
          <p:cNvPr id="18" name="TextBox 17">
            <a:extLst>
              <a:ext uri="{FF2B5EF4-FFF2-40B4-BE49-F238E27FC236}">
                <a16:creationId xmlns:a16="http://schemas.microsoft.com/office/drawing/2014/main" id="{8BA74744-8F41-E387-287F-5105EE5A0E95}"/>
              </a:ext>
            </a:extLst>
          </p:cNvPr>
          <p:cNvSpPr txBox="1"/>
          <p:nvPr/>
        </p:nvSpPr>
        <p:spPr>
          <a:xfrm>
            <a:off x="-602891" y="7618418"/>
            <a:ext cx="2098276" cy="303568"/>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600"/>
              </a:spcAft>
              <a:buClrTx/>
              <a:buSzTx/>
              <a:buFontTx/>
              <a:buNone/>
              <a:tabLst/>
              <a:defRPr/>
            </a:pPr>
            <a:endParaRPr lang="en-US" dirty="0"/>
          </a:p>
        </p:txBody>
      </p:sp>
      <p:sp>
        <p:nvSpPr>
          <p:cNvPr id="22" name="Text Box 3">
            <a:extLst>
              <a:ext uri="{FF2B5EF4-FFF2-40B4-BE49-F238E27FC236}">
                <a16:creationId xmlns:a16="http://schemas.microsoft.com/office/drawing/2014/main" id="{D5F01EB2-4880-B8B7-60D7-6363BEF7FDC8}"/>
              </a:ext>
            </a:extLst>
          </p:cNvPr>
          <p:cNvSpPr txBox="1">
            <a:spLocks noChangeArrowheads="1"/>
          </p:cNvSpPr>
          <p:nvPr/>
        </p:nvSpPr>
        <p:spPr bwMode="auto">
          <a:xfrm>
            <a:off x="1738980" y="4141986"/>
            <a:ext cx="4240213" cy="5488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sz="1400" b="0" i="0" dirty="0">
                <a:solidFill>
                  <a:srgbClr val="32363A"/>
                </a:solidFill>
                <a:effectLst/>
                <a:latin typeface="72"/>
              </a:rPr>
              <a:t>https://childrensla.sjc1.qualtrics.com/jfe/form/SV_1Xqa54fxnUpchYq</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25" name="Rectangle 24">
            <a:extLst>
              <a:ext uri="{FF2B5EF4-FFF2-40B4-BE49-F238E27FC236}">
                <a16:creationId xmlns:a16="http://schemas.microsoft.com/office/drawing/2014/main" id="{57DF28F3-C660-DD91-B6E7-5A532C1005C9}"/>
              </a:ext>
            </a:extLst>
          </p:cNvPr>
          <p:cNvSpPr/>
          <p:nvPr/>
        </p:nvSpPr>
        <p:spPr>
          <a:xfrm flipV="1">
            <a:off x="0" y="5321787"/>
            <a:ext cx="7772399" cy="45719"/>
          </a:xfrm>
          <a:prstGeom prst="rect">
            <a:avLst/>
          </a:prstGeom>
          <a:solidFill>
            <a:srgbClr val="F9F4EB"/>
          </a:solidFill>
          <a:ln>
            <a:solidFill>
              <a:srgbClr val="E6E6E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0" name="Picture 29">
            <a:extLst>
              <a:ext uri="{FF2B5EF4-FFF2-40B4-BE49-F238E27FC236}">
                <a16:creationId xmlns:a16="http://schemas.microsoft.com/office/drawing/2014/main" id="{0D75468A-B4A4-F696-2E91-9A6BFE5361A0}"/>
              </a:ext>
            </a:extLst>
          </p:cNvPr>
          <p:cNvPicPr>
            <a:picLocks noChangeAspect="1"/>
          </p:cNvPicPr>
          <p:nvPr/>
        </p:nvPicPr>
        <p:blipFill>
          <a:blip r:embed="rId4"/>
          <a:stretch>
            <a:fillRect/>
          </a:stretch>
        </p:blipFill>
        <p:spPr>
          <a:xfrm>
            <a:off x="188954" y="5510830"/>
            <a:ext cx="7392041" cy="3063505"/>
          </a:xfrm>
          <a:prstGeom prst="rect">
            <a:avLst/>
          </a:prstGeom>
        </p:spPr>
      </p:pic>
      <p:sp>
        <p:nvSpPr>
          <p:cNvPr id="34" name="Text Box 9">
            <a:extLst>
              <a:ext uri="{FF2B5EF4-FFF2-40B4-BE49-F238E27FC236}">
                <a16:creationId xmlns:a16="http://schemas.microsoft.com/office/drawing/2014/main" id="{489B3D4D-0C8A-0074-7831-70AE7C95F5BB}"/>
              </a:ext>
            </a:extLst>
          </p:cNvPr>
          <p:cNvSpPr txBox="1">
            <a:spLocks noChangeArrowheads="1"/>
          </p:cNvSpPr>
          <p:nvPr/>
        </p:nvSpPr>
        <p:spPr bwMode="auto">
          <a:xfrm>
            <a:off x="1961248" y="9036930"/>
            <a:ext cx="4137026" cy="62359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sz="1400" b="0" i="0" dirty="0">
                <a:solidFill>
                  <a:srgbClr val="32363A"/>
                </a:solidFill>
                <a:effectLst/>
                <a:latin typeface="72"/>
                <a:hlinkClick r:id="rId5"/>
              </a:rPr>
              <a:t>https://childrensla.sjc1.qualtrics.com/jfe/form/SV_0JTvk9NoXb3Yc62</a:t>
            </a:r>
            <a:r>
              <a:rPr lang="en-US" sz="1400" b="0" i="0" dirty="0">
                <a:solidFill>
                  <a:srgbClr val="32363A"/>
                </a:solidFill>
                <a:effectLst/>
                <a:latin typeface="72"/>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38" name="Picture 37">
            <a:extLst>
              <a:ext uri="{FF2B5EF4-FFF2-40B4-BE49-F238E27FC236}">
                <a16:creationId xmlns:a16="http://schemas.microsoft.com/office/drawing/2014/main" id="{6F832176-B8F0-418C-3E3C-3C695C025F60}"/>
              </a:ext>
            </a:extLst>
          </p:cNvPr>
          <p:cNvPicPr>
            <a:picLocks noChangeAspect="1"/>
          </p:cNvPicPr>
          <p:nvPr/>
        </p:nvPicPr>
        <p:blipFill>
          <a:blip r:embed="rId6"/>
          <a:stretch>
            <a:fillRect/>
          </a:stretch>
        </p:blipFill>
        <p:spPr>
          <a:xfrm>
            <a:off x="6440677" y="5294"/>
            <a:ext cx="1257409" cy="533446"/>
          </a:xfrm>
          <a:prstGeom prst="rect">
            <a:avLst/>
          </a:prstGeom>
        </p:spPr>
      </p:pic>
      <p:sp>
        <p:nvSpPr>
          <p:cNvPr id="40" name="TextBox 39">
            <a:extLst>
              <a:ext uri="{FF2B5EF4-FFF2-40B4-BE49-F238E27FC236}">
                <a16:creationId xmlns:a16="http://schemas.microsoft.com/office/drawing/2014/main" id="{044F536F-AA40-8A2D-8FDC-90DC4BFC4174}"/>
              </a:ext>
            </a:extLst>
          </p:cNvPr>
          <p:cNvSpPr txBox="1"/>
          <p:nvPr/>
        </p:nvSpPr>
        <p:spPr>
          <a:xfrm>
            <a:off x="-132280" y="3781877"/>
            <a:ext cx="8069208" cy="369332"/>
          </a:xfrm>
          <a:prstGeom prst="rect">
            <a:avLst/>
          </a:prstGeom>
          <a:noFill/>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000000"/>
                </a:solidFill>
                <a:effectLst/>
                <a:latin typeface="Calibri" panose="020F0502020204030204" pitchFamily="34" charset="0"/>
              </a:rPr>
              <a:t>PARA </a:t>
            </a:r>
            <a:r>
              <a:rPr kumimoji="0" lang="en-US" altLang="en-US" sz="1800" b="1" i="0" u="sng" strike="noStrike" cap="none" normalizeH="0" baseline="0" dirty="0">
                <a:ln>
                  <a:noFill/>
                </a:ln>
                <a:solidFill>
                  <a:srgbClr val="FF0000"/>
                </a:solidFill>
                <a:effectLst/>
                <a:latin typeface="Calibri" panose="020F0502020204030204" pitchFamily="34" charset="0"/>
              </a:rPr>
              <a:t>ESPA</a:t>
            </a:r>
            <a:r>
              <a:rPr kumimoji="0" lang="en-US" altLang="en-US" sz="1800" b="1" i="0" u="sng" strike="noStrike" cap="none" normalizeH="0" baseline="0" noProof="1">
                <a:ln>
                  <a:noFill/>
                </a:ln>
                <a:solidFill>
                  <a:srgbClr val="FF0000"/>
                </a:solidFill>
                <a:effectLst/>
                <a:latin typeface="Calibri" panose="020F0502020204030204" pitchFamily="34" charset="0"/>
              </a:rPr>
              <a:t>Ñ</a:t>
            </a:r>
            <a:r>
              <a:rPr kumimoji="0" lang="en-US" altLang="en-US" sz="1800" b="1" i="0" u="sng" strike="noStrike" cap="none" normalizeH="0" baseline="0" dirty="0">
                <a:ln>
                  <a:noFill/>
                </a:ln>
                <a:solidFill>
                  <a:srgbClr val="FF0000"/>
                </a:solidFill>
                <a:effectLst/>
                <a:latin typeface="Calibri" panose="020F0502020204030204" pitchFamily="34" charset="0"/>
              </a:rPr>
              <a:t>OL</a:t>
            </a:r>
            <a:r>
              <a:rPr kumimoji="0" lang="en-US" altLang="en-US" sz="1800" b="1" i="0" u="none" strike="noStrike" cap="none" normalizeH="0" baseline="0" dirty="0">
                <a:ln>
                  <a:noFill/>
                </a:ln>
                <a:solidFill>
                  <a:srgbClr val="000000"/>
                </a:solidFill>
                <a:effectLst/>
                <a:latin typeface="Calibri" panose="020F0502020204030204" pitchFamily="34" charset="0"/>
              </a:rPr>
              <a:t> REGISTRATE USANDO ESTE ENLACE O  ESTE CODIGO QR HOY!</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42" name="TextBox 41">
            <a:extLst>
              <a:ext uri="{FF2B5EF4-FFF2-40B4-BE49-F238E27FC236}">
                <a16:creationId xmlns:a16="http://schemas.microsoft.com/office/drawing/2014/main" id="{28688BD4-513D-9FF6-31B0-C010117938F1}"/>
              </a:ext>
            </a:extLst>
          </p:cNvPr>
          <p:cNvSpPr txBox="1"/>
          <p:nvPr/>
        </p:nvSpPr>
        <p:spPr>
          <a:xfrm>
            <a:off x="466343" y="8583457"/>
            <a:ext cx="7006755" cy="369332"/>
          </a:xfrm>
          <a:prstGeom prst="rect">
            <a:avLst/>
          </a:prstGeom>
          <a:noFill/>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000000"/>
                </a:solidFill>
                <a:effectLst/>
                <a:latin typeface="Calibri" panose="020F0502020204030204" pitchFamily="34" charset="0"/>
              </a:rPr>
              <a:t>FOR </a:t>
            </a:r>
            <a:r>
              <a:rPr kumimoji="0" lang="en-US" altLang="en-US" sz="1800" b="1" i="0" u="sng" strike="noStrike" cap="none" normalizeH="0" baseline="0" dirty="0">
                <a:ln>
                  <a:noFill/>
                </a:ln>
                <a:solidFill>
                  <a:srgbClr val="FF0000"/>
                </a:solidFill>
                <a:effectLst/>
                <a:latin typeface="Calibri" panose="020F0502020204030204" pitchFamily="34" charset="0"/>
              </a:rPr>
              <a:t>ENGLISH</a:t>
            </a:r>
            <a:r>
              <a:rPr kumimoji="0" lang="en-US" altLang="en-US" sz="1800" b="1" i="0" u="none" strike="noStrike" cap="none" normalizeH="0" baseline="0" dirty="0">
                <a:ln>
                  <a:noFill/>
                </a:ln>
                <a:solidFill>
                  <a:srgbClr val="000000"/>
                </a:solidFill>
                <a:effectLst/>
                <a:latin typeface="Calibri" panose="020F0502020204030204" pitchFamily="34" charset="0"/>
              </a:rPr>
              <a:t>, REGISTER USING THIS LINK OR QR CODE TODAY!</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3" name="TextBox 2">
            <a:extLst>
              <a:ext uri="{FF2B5EF4-FFF2-40B4-BE49-F238E27FC236}">
                <a16:creationId xmlns:a16="http://schemas.microsoft.com/office/drawing/2014/main" id="{29EA9521-8854-C187-A04E-1A6960DC4558}"/>
              </a:ext>
            </a:extLst>
          </p:cNvPr>
          <p:cNvSpPr txBox="1"/>
          <p:nvPr/>
        </p:nvSpPr>
        <p:spPr>
          <a:xfrm>
            <a:off x="-793078" y="9719846"/>
            <a:ext cx="7145801" cy="338554"/>
          </a:xfrm>
          <a:prstGeom prst="rect">
            <a:avLst/>
          </a:prstGeom>
          <a:noFill/>
        </p:spPr>
        <p:txBody>
          <a:bodyPr wrap="square" rtlCol="0">
            <a:spAutoFit/>
          </a:bodyPr>
          <a:lstStyle/>
          <a:p>
            <a:pPr algn="ctr"/>
            <a:r>
              <a:rPr lang="en-US" sz="1600" dirty="0">
                <a:solidFill>
                  <a:schemeClr val="tx2"/>
                </a:solidFill>
                <a:latin typeface="+mj-lt"/>
                <a:cs typeface="Calibri Light" panose="020F0302020204030204" pitchFamily="34" charset="0"/>
              </a:rPr>
              <a:t>Questions? </a:t>
            </a:r>
            <a:r>
              <a:rPr lang="en-US" sz="1400" dirty="0">
                <a:solidFill>
                  <a:schemeClr val="tx2"/>
                </a:solidFill>
                <a:latin typeface="+mj-lt"/>
                <a:cs typeface="Calibri Light" panose="020F0302020204030204" pitchFamily="34" charset="0"/>
              </a:rPr>
              <a:t>Contact Shawna Dyer at </a:t>
            </a:r>
            <a:r>
              <a:rPr lang="en-US" sz="1400" dirty="0">
                <a:solidFill>
                  <a:schemeClr val="tx2"/>
                </a:solidFill>
                <a:latin typeface="+mj-lt"/>
                <a:cs typeface="Calibri Light" panose="020F0302020204030204" pitchFamily="34" charset="0"/>
                <a:hlinkClick r:id="rId7"/>
              </a:rPr>
              <a:t>sdyer@chla.usc.edu</a:t>
            </a:r>
            <a:r>
              <a:rPr lang="en-US" sz="1400" dirty="0">
                <a:solidFill>
                  <a:schemeClr val="tx2"/>
                </a:solidFill>
                <a:latin typeface="+mj-lt"/>
                <a:cs typeface="Calibri Light" panose="020F0302020204030204" pitchFamily="34" charset="0"/>
              </a:rPr>
              <a:t> | 323-361-5796 </a:t>
            </a:r>
            <a:endParaRPr lang="en-US" sz="1400" dirty="0">
              <a:latin typeface="+mj-lt"/>
            </a:endParaRPr>
          </a:p>
        </p:txBody>
      </p:sp>
      <p:sp>
        <p:nvSpPr>
          <p:cNvPr id="5" name="TextBox 4">
            <a:extLst>
              <a:ext uri="{FF2B5EF4-FFF2-40B4-BE49-F238E27FC236}">
                <a16:creationId xmlns:a16="http://schemas.microsoft.com/office/drawing/2014/main" id="{8C311228-9E08-692D-1746-5E9BD785D6CF}"/>
              </a:ext>
            </a:extLst>
          </p:cNvPr>
          <p:cNvSpPr txBox="1"/>
          <p:nvPr/>
        </p:nvSpPr>
        <p:spPr>
          <a:xfrm>
            <a:off x="-162795" y="4938783"/>
            <a:ext cx="7145801" cy="338554"/>
          </a:xfrm>
          <a:prstGeom prst="rect">
            <a:avLst/>
          </a:prstGeom>
          <a:noFill/>
        </p:spPr>
        <p:txBody>
          <a:bodyPr wrap="square" rtlCol="0">
            <a:spAutoFit/>
          </a:bodyPr>
          <a:lstStyle/>
          <a:p>
            <a:pPr algn="ctr" rtl="0"/>
            <a:r>
              <a:rPr lang="es-NT" sz="1600" dirty="0">
                <a:solidFill>
                  <a:schemeClr val="tx2"/>
                </a:solidFill>
                <a:latin typeface="+mj-lt"/>
                <a:cs typeface="Calibri Light" panose="020F0302020204030204" pitchFamily="34" charset="0"/>
              </a:rPr>
              <a:t>¿Tiene preguntas? </a:t>
            </a:r>
            <a:r>
              <a:rPr lang="es-NT" sz="1400" dirty="0">
                <a:solidFill>
                  <a:schemeClr val="tx2"/>
                </a:solidFill>
                <a:latin typeface="+mj-lt"/>
                <a:cs typeface="Calibri Light" panose="020F0302020204030204" pitchFamily="34" charset="0"/>
              </a:rPr>
              <a:t>Comuníquese con Shawna Dyer a </a:t>
            </a:r>
            <a:r>
              <a:rPr lang="es-NT" sz="1400" dirty="0">
                <a:solidFill>
                  <a:schemeClr val="tx2"/>
                </a:solidFill>
                <a:latin typeface="+mj-lt"/>
                <a:cs typeface="Calibri Light" panose="020F0302020204030204" pitchFamily="34" charset="0"/>
                <a:hlinkClick r:id="rId7"/>
              </a:rPr>
              <a:t>sdyer@chla.usc.edu</a:t>
            </a:r>
            <a:r>
              <a:rPr lang="es-NT" sz="1400" dirty="0">
                <a:solidFill>
                  <a:schemeClr val="tx2"/>
                </a:solidFill>
                <a:latin typeface="+mj-lt"/>
                <a:cs typeface="Calibri Light" panose="020F0302020204030204" pitchFamily="34" charset="0"/>
              </a:rPr>
              <a:t> | 323-361-5796 </a:t>
            </a:r>
          </a:p>
        </p:txBody>
      </p:sp>
      <p:pic>
        <p:nvPicPr>
          <p:cNvPr id="7" name="Picture 6">
            <a:extLst>
              <a:ext uri="{FF2B5EF4-FFF2-40B4-BE49-F238E27FC236}">
                <a16:creationId xmlns:a16="http://schemas.microsoft.com/office/drawing/2014/main" id="{0F2C1764-38A2-661C-BDAE-10F311AF3ACB}"/>
              </a:ext>
            </a:extLst>
          </p:cNvPr>
          <p:cNvPicPr>
            <a:picLocks noChangeAspect="1"/>
          </p:cNvPicPr>
          <p:nvPr/>
        </p:nvPicPr>
        <p:blipFill>
          <a:blip r:embed="rId8"/>
          <a:stretch>
            <a:fillRect/>
          </a:stretch>
        </p:blipFill>
        <p:spPr>
          <a:xfrm>
            <a:off x="6972155" y="4234049"/>
            <a:ext cx="624748" cy="238619"/>
          </a:xfrm>
          <a:prstGeom prst="rect">
            <a:avLst/>
          </a:prstGeom>
        </p:spPr>
      </p:pic>
      <p:pic>
        <p:nvPicPr>
          <p:cNvPr id="9" name="Picture 8">
            <a:extLst>
              <a:ext uri="{FF2B5EF4-FFF2-40B4-BE49-F238E27FC236}">
                <a16:creationId xmlns:a16="http://schemas.microsoft.com/office/drawing/2014/main" id="{474F1006-590A-D12F-DD38-B12A2434A98B}"/>
              </a:ext>
            </a:extLst>
          </p:cNvPr>
          <p:cNvPicPr>
            <a:picLocks noChangeAspect="1"/>
          </p:cNvPicPr>
          <p:nvPr/>
        </p:nvPicPr>
        <p:blipFill>
          <a:blip r:embed="rId8"/>
          <a:stretch>
            <a:fillRect/>
          </a:stretch>
        </p:blipFill>
        <p:spPr>
          <a:xfrm>
            <a:off x="6958833" y="8842601"/>
            <a:ext cx="624748" cy="238619"/>
          </a:xfrm>
          <a:prstGeom prst="rect">
            <a:avLst/>
          </a:prstGeom>
        </p:spPr>
      </p:pic>
      <p:pic>
        <p:nvPicPr>
          <p:cNvPr id="11" name="Picture 10">
            <a:extLst>
              <a:ext uri="{FF2B5EF4-FFF2-40B4-BE49-F238E27FC236}">
                <a16:creationId xmlns:a16="http://schemas.microsoft.com/office/drawing/2014/main" id="{AFD44CB8-4B23-6331-503F-90BE02C8BEE6}"/>
              </a:ext>
            </a:extLst>
          </p:cNvPr>
          <p:cNvPicPr>
            <a:picLocks noChangeAspect="1"/>
          </p:cNvPicPr>
          <p:nvPr/>
        </p:nvPicPr>
        <p:blipFill>
          <a:blip r:embed="rId9"/>
          <a:stretch>
            <a:fillRect/>
          </a:stretch>
        </p:blipFill>
        <p:spPr>
          <a:xfrm>
            <a:off x="-1226" y="6809493"/>
            <a:ext cx="7772400" cy="1843215"/>
          </a:xfrm>
          <a:prstGeom prst="rect">
            <a:avLst/>
          </a:prstGeom>
        </p:spPr>
      </p:pic>
      <p:pic>
        <p:nvPicPr>
          <p:cNvPr id="13" name="Picture 12" descr="A qr code with a butterfly&#10;&#10;Description automatically generated">
            <a:extLst>
              <a:ext uri="{FF2B5EF4-FFF2-40B4-BE49-F238E27FC236}">
                <a16:creationId xmlns:a16="http://schemas.microsoft.com/office/drawing/2014/main" id="{06F23F6A-FA21-F6E2-321B-8A0A422C0D38}"/>
              </a:ext>
            </a:extLst>
          </p:cNvPr>
          <p:cNvPicPr>
            <a:picLocks noChangeAspect="1"/>
          </p:cNvPicPr>
          <p:nvPr/>
        </p:nvPicPr>
        <p:blipFill>
          <a:blip r:embed="rId10"/>
          <a:stretch>
            <a:fillRect/>
          </a:stretch>
        </p:blipFill>
        <p:spPr>
          <a:xfrm>
            <a:off x="6996294" y="9153097"/>
            <a:ext cx="587287" cy="587287"/>
          </a:xfrm>
          <a:prstGeom prst="rect">
            <a:avLst/>
          </a:prstGeom>
        </p:spPr>
      </p:pic>
      <p:pic>
        <p:nvPicPr>
          <p:cNvPr id="17" name="Picture 16" descr="A qr code with a butterfly&#10;&#10;Description automatically generated">
            <a:extLst>
              <a:ext uri="{FF2B5EF4-FFF2-40B4-BE49-F238E27FC236}">
                <a16:creationId xmlns:a16="http://schemas.microsoft.com/office/drawing/2014/main" id="{2AD5332D-7682-8E05-FE93-31F807C74CFD}"/>
              </a:ext>
            </a:extLst>
          </p:cNvPr>
          <p:cNvPicPr>
            <a:picLocks noChangeAspect="1"/>
          </p:cNvPicPr>
          <p:nvPr/>
        </p:nvPicPr>
        <p:blipFill>
          <a:blip r:embed="rId11"/>
          <a:stretch>
            <a:fillRect/>
          </a:stretch>
        </p:blipFill>
        <p:spPr>
          <a:xfrm>
            <a:off x="7006872" y="4549717"/>
            <a:ext cx="573321" cy="573321"/>
          </a:xfrm>
          <a:prstGeom prst="rect">
            <a:avLst/>
          </a:prstGeom>
        </p:spPr>
      </p:pic>
    </p:spTree>
    <p:extLst>
      <p:ext uri="{BB962C8B-B14F-4D97-AF65-F5344CB8AC3E}">
        <p14:creationId xmlns:p14="http://schemas.microsoft.com/office/powerpoint/2010/main" val="3729713643"/>
      </p:ext>
    </p:extLst>
  </p:cSld>
  <p:clrMapOvr>
    <a:masterClrMapping/>
  </p:clrMapOvr>
</p:sld>
</file>

<file path=ppt/theme/theme1.xml><?xml version="1.0" encoding="utf-8"?>
<a:theme xmlns:a="http://schemas.openxmlformats.org/drawingml/2006/main" name="Office Theme">
  <a:themeElements>
    <a:clrScheme name="CHLA Color Palette">
      <a:dk1>
        <a:sysClr val="windowText" lastClr="000000"/>
      </a:dk1>
      <a:lt1>
        <a:sysClr val="window" lastClr="FFFFFF"/>
      </a:lt1>
      <a:dk2>
        <a:srgbClr val="005A97"/>
      </a:dk2>
      <a:lt2>
        <a:srgbClr val="EEECE1"/>
      </a:lt2>
      <a:accent1>
        <a:srgbClr val="00B4ED"/>
      </a:accent1>
      <a:accent2>
        <a:srgbClr val="5BBA4B"/>
      </a:accent2>
      <a:accent3>
        <a:srgbClr val="74388B"/>
      </a:accent3>
      <a:accent4>
        <a:srgbClr val="EE2C3C"/>
      </a:accent4>
      <a:accent5>
        <a:srgbClr val="00A9BF"/>
      </a:accent5>
      <a:accent6>
        <a:srgbClr val="F68B1F"/>
      </a:accent6>
      <a:hlink>
        <a:srgbClr val="00B4ED"/>
      </a:hlink>
      <a:folHlink>
        <a:srgbClr val="005A9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UploadtoAPPLE xmlns="a5881883-2f1a-43f4-ba4e-dbeb04338688">false</UploadtoAPPLE>
    <Comments xmlns="a5881883-2f1a-43f4-ba4e-dbeb04338688" xsi:nil="true"/>
    <TaxCatchAll xmlns="897aa84e-6803-47c8-b68c-17d5fde4eba2" xsi:nil="true"/>
    <Reviewdue xmlns="a5881883-2f1a-43f4-ba4e-dbeb04338688" xsi:nil="true"/>
    <APPLE_x0020_Key_x0020_Words xmlns="a5881883-2f1a-43f4-ba4e-dbeb04338688" xsi:nil="true"/>
    <Language xmlns="a5881883-2f1a-43f4-ba4e-dbeb04338688" xsi:nil="true"/>
    <Dueforreview xmlns="a5881883-2f1a-43f4-ba4e-dbeb04338688" xsi:nil="true"/>
    <lcf76f155ced4ddcb4097134ff3c332f xmlns="a5881883-2f1a-43f4-ba4e-dbeb04338688">
      <Terms xmlns="http://schemas.microsoft.com/office/infopath/2007/PartnerControls"/>
    </lcf76f155ced4ddcb4097134ff3c332f>
    <DepartmentorArea xmlns="a5881883-2f1a-43f4-ba4e-dbeb04338688" xsi:nil="true"/>
    <PFEApproveDate xmlns="a5881883-2f1a-43f4-ba4e-dbeb04338688" xsi:nil="true"/>
    <Requestor xmlns="a5881883-2f1a-43f4-ba4e-dbeb04338688">
      <UserInfo>
        <DisplayName/>
        <AccountId xsi:nil="true"/>
        <AccountType/>
      </UserInfo>
    </Requestor>
    <HealthLibraryConditionsTreatment_x0028_Department_x0029_ xmlns="a5881883-2f1a-43f4-ba4e-dbeb0433868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DD42C87B4732C4A8272583C23952B0F" ma:contentTypeVersion="30" ma:contentTypeDescription="Create a new document." ma:contentTypeScope="" ma:versionID="e72ff11762a201fa6a08a3d26d2d859f">
  <xsd:schema xmlns:xsd="http://www.w3.org/2001/XMLSchema" xmlns:xs="http://www.w3.org/2001/XMLSchema" xmlns:p="http://schemas.microsoft.com/office/2006/metadata/properties" xmlns:ns2="a5881883-2f1a-43f4-ba4e-dbeb04338688" xmlns:ns3="35303e73-d0dd-49da-b13f-a88c8aa425ec" xmlns:ns4="897aa84e-6803-47c8-b68c-17d5fde4eba2" targetNamespace="http://schemas.microsoft.com/office/2006/metadata/properties" ma:root="true" ma:fieldsID="2ae80b6944f5326cf384fe09ead46b8a" ns2:_="" ns3:_="" ns4:_="">
    <xsd:import namespace="a5881883-2f1a-43f4-ba4e-dbeb04338688"/>
    <xsd:import namespace="35303e73-d0dd-49da-b13f-a88c8aa425ec"/>
    <xsd:import namespace="897aa84e-6803-47c8-b68c-17d5fde4eba2"/>
    <xsd:element name="properties">
      <xsd:complexType>
        <xsd:sequence>
          <xsd:element name="documentManagement">
            <xsd:complexType>
              <xsd:all>
                <xsd:element ref="ns2:Requestor" minOccurs="0"/>
                <xsd:element ref="ns2:Language" minOccurs="0"/>
                <xsd:element ref="ns2:UploadtoAPPLE" minOccurs="0"/>
                <xsd:element ref="ns2:Reviewdue" minOccurs="0"/>
                <xsd:element ref="ns2:HealthLibraryConditionsTreatment_x0028_Department_x0029_" minOccurs="0"/>
                <xsd:element ref="ns2:DepartmentorArea" minOccurs="0"/>
                <xsd:element ref="ns2:Comments" minOccurs="0"/>
                <xsd:element ref="ns2:PFEApproveDate" minOccurs="0"/>
                <xsd:element ref="ns2:APPLE_x0020_Key_x0020_Words" minOccurs="0"/>
                <xsd:element ref="ns2:MediaServiceAutoKeyPoints" minOccurs="0"/>
                <xsd:element ref="ns2:MediaServiceKeyPoints" minOccurs="0"/>
                <xsd:element ref="ns2:Dueforreview"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FastMetadata" minOccurs="0"/>
                <xsd:element ref="ns2:MediaServiceMetadata"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881883-2f1a-43f4-ba4e-dbeb04338688" elementFormDefault="qualified">
    <xsd:import namespace="http://schemas.microsoft.com/office/2006/documentManagement/types"/>
    <xsd:import namespace="http://schemas.microsoft.com/office/infopath/2007/PartnerControls"/>
    <xsd:element name="Requestor" ma:index="2" nillable="true" ma:displayName="Requestor" ma:format="Dropdown" ma:list="UserInfo" ma:SharePointGroup="0" ma:internalName="Reques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Language" ma:index="3" nillable="true" ma:displayName="Language" ma:format="Dropdown" ma:internalName="Language" ma:readOnly="false">
      <xsd:simpleType>
        <xsd:union memberTypes="dms:Text">
          <xsd:simpleType>
            <xsd:restriction base="dms:Choice">
              <xsd:enumeration value="English"/>
              <xsd:enumeration value="Spanish"/>
              <xsd:enumeration value="Arabic"/>
              <xsd:enumeration value="Armenian"/>
              <xsd:enumeration value="Chinese"/>
              <xsd:enumeration value="Korean"/>
            </xsd:restriction>
          </xsd:simpleType>
        </xsd:union>
      </xsd:simpleType>
    </xsd:element>
    <xsd:element name="UploadtoAPPLE" ma:index="4" nillable="true" ma:displayName="Upload to APPLE" ma:default="0" ma:format="Dropdown" ma:internalName="UploadtoAPPLE" ma:readOnly="false">
      <xsd:simpleType>
        <xsd:restriction base="dms:Boolean"/>
      </xsd:simpleType>
    </xsd:element>
    <xsd:element name="Reviewdue" ma:index="5" nillable="true" ma:displayName="Review due" ma:description="3 year review date" ma:format="DateOnly" ma:internalName="Reviewdue" ma:readOnly="false">
      <xsd:simpleType>
        <xsd:restriction base="dms:DateTime"/>
      </xsd:simpleType>
    </xsd:element>
    <xsd:element name="HealthLibraryConditionsTreatment_x0028_Department_x0029_" ma:index="6" nillable="true" ma:displayName="Health Library Conditions &amp; Treatment (Department)" ma:format="Dropdown" ma:internalName="HealthLibraryConditionsTreatment_x0028_Department_x0029_">
      <xsd:complexType>
        <xsd:complexContent>
          <xsd:extension base="dms:MultiChoice">
            <xsd:sequence>
              <xsd:element name="Value" maxOccurs="unbounded" minOccurs="0" nillable="true">
                <xsd:simpleType>
                  <xsd:restriction base="dms:Choice">
                    <xsd:enumeration value="Adolescent Medicine and Transition"/>
                    <xsd:enumeration value="Allergy, Asthma and Immunology"/>
                    <xsd:enumeration value="Anesthesiology and Pain Management"/>
                    <xsd:enumeration value="Arthritis and Rheumatic Diseases (Rheumatology)"/>
                    <xsd:enumeration value="Autism and Neurodevelopmental Disorders"/>
                    <xsd:enumeration value="Behavioral and Mental Health"/>
                    <xsd:enumeration value="Blood Diseases (Hematology)"/>
                    <xsd:enumeration value="Cancer (Oncology)"/>
                    <xsd:enumeration value="Central Lines- CVC, PICC, Port-a-Cath"/>
                    <xsd:enumeration value="Craniofacial"/>
                    <xsd:enumeration value="Critical Care"/>
                    <xsd:enumeration value="Ear, Nose and Throat (ENT)"/>
                    <xsd:enumeration value="Endocrinology and Diabetes"/>
                    <xsd:enumeration value="Eyes (Ophthalmology)"/>
                    <xsd:enumeration value="Fetal Care"/>
                    <xsd:enumeration value="Gastroenterology"/>
                    <xsd:enumeration value="Genetics"/>
                    <xsd:enumeration value="Growth and Development"/>
                    <xsd:enumeration value="Heart (Cardiology)"/>
                    <xsd:enumeration value="Immunodeficiency and Histiocytosis"/>
                    <xsd:enumeration value="Infectious Diseases"/>
                    <xsd:enumeration value="Kidney (Nephrology)"/>
                    <xsd:enumeration value="Lactation Education"/>
                    <xsd:enumeration value="Life Quality and Palliative Care"/>
                    <xsd:enumeration value="Liver (Hepatology)"/>
                    <xsd:enumeration value="Lungs (Pulmonology)"/>
                    <xsd:enumeration value="Medications"/>
                    <xsd:enumeration value="Neonatology"/>
                    <xsd:enumeration value="Nutrition"/>
                    <xsd:enumeration value="Neurology and Neurosurgery"/>
                    <xsd:enumeration value="Ostomies, Tubes and Irrigation"/>
                    <xsd:enumeration value="Orthopaedics"/>
                    <xsd:enumeration value="Plastic Surgery"/>
                    <xsd:enumeration value="Radiology and Imaging"/>
                    <xsd:enumeration value="Rehabilitation Medicine"/>
                    <xsd:enumeration value="Skin Conditions (Dermatology)"/>
                    <xsd:enumeration value="Sports Medicine"/>
                    <xsd:enumeration value="Surgery"/>
                    <xsd:enumeration value="Transplants"/>
                    <xsd:enumeration value="Urology"/>
                    <xsd:enumeration value="General Pediatrics"/>
                    <xsd:enumeration value="Spina Bifida"/>
                  </xsd:restriction>
                </xsd:simpleType>
              </xsd:element>
            </xsd:sequence>
          </xsd:extension>
        </xsd:complexContent>
      </xsd:complexType>
    </xsd:element>
    <xsd:element name="DepartmentorArea" ma:index="7" nillable="true" ma:displayName="Department or Area" ma:format="Dropdown" ma:internalName="DepartmentorArea" ma:readOnly="false">
      <xsd:simpleType>
        <xsd:restriction base="dms:Text">
          <xsd:maxLength value="255"/>
        </xsd:restriction>
      </xsd:simpleType>
    </xsd:element>
    <xsd:element name="Comments" ma:index="8" nillable="true" ma:displayName="Comments" ma:internalName="Comments" ma:readOnly="false">
      <xsd:simpleType>
        <xsd:restriction base="dms:Text">
          <xsd:maxLength value="255"/>
        </xsd:restriction>
      </xsd:simpleType>
    </xsd:element>
    <xsd:element name="PFEApproveDate" ma:index="10" nillable="true" ma:displayName="PFE Approve Date" ma:format="DateOnly" ma:internalName="PFEApproveDate" ma:readOnly="false">
      <xsd:simpleType>
        <xsd:restriction base="dms:DateTime"/>
      </xsd:simpleType>
    </xsd:element>
    <xsd:element name="APPLE_x0020_Key_x0020_Words" ma:index="12" nillable="true" ma:displayName="APPLE Key Words" ma:hidden="true" ma:internalName="APPLE_x0020_Key_x0020_Words" ma:readOnly="fals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hidden="true" ma:internalName="MediaServiceKeyPoints" ma:readOnly="true">
      <xsd:simpleType>
        <xsd:restriction base="dms:Note"/>
      </xsd:simpleType>
    </xsd:element>
    <xsd:element name="Dueforreview" ma:index="17" nillable="true" ma:displayName="Due for review" ma:description="3 year review" ma:format="DateOnly" ma:hidden="true" ma:internalName="Dueforreview" ma:readOnly="false">
      <xsd:simpleType>
        <xsd:restriction base="dms:DateTime"/>
      </xsd:simpleType>
    </xsd:element>
    <xsd:element name="MediaServiceAutoTags" ma:index="22" nillable="true" ma:displayName="Tags" ma:hidden="true" ma:internalName="MediaServiceAutoTags" ma:readOnly="true">
      <xsd:simpleType>
        <xsd:restriction base="dms:Text"/>
      </xsd:simpleType>
    </xsd:element>
    <xsd:element name="MediaServiceOCR" ma:index="23" nillable="true" ma:displayName="Extracted Text" ma:hidden="true" ma:internalName="MediaServiceOCR" ma:readOnly="true">
      <xsd:simpleType>
        <xsd:restriction base="dms:Note"/>
      </xsd:simpleType>
    </xsd:element>
    <xsd:element name="MediaServiceGenerationTime" ma:index="24" nillable="true" ma:displayName="MediaServiceGenerationTime" ma:hidden="true" ma:internalName="MediaServiceGenerationTime" ma:readOnly="true">
      <xsd:simpleType>
        <xsd:restriction base="dms:Text"/>
      </xsd:simpleType>
    </xsd:element>
    <xsd:element name="MediaServiceEventHashCode" ma:index="25" nillable="true" ma:displayName="MediaServiceEventHashCode" ma:hidden="true" ma:internalName="MediaServiceEventHashCode" ma:readOnly="true">
      <xsd:simpleType>
        <xsd:restriction base="dms:Text"/>
      </xsd:simpleType>
    </xsd:element>
    <xsd:element name="MediaServiceDateTaken" ma:index="26" nillable="true" ma:displayName="MediaServiceDateTaken" ma:hidden="true" ma:internalName="MediaServiceDateTake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MediaServiceFastMetadata" ma:index="28" nillable="true" ma:displayName="MediaServiceFastMetadata" ma:hidden="true" ma:internalName="MediaServiceFastMetadata" ma:readOnly="true">
      <xsd:simpleType>
        <xsd:restriction base="dms:Note"/>
      </xsd:simpleType>
    </xsd:element>
    <xsd:element name="MediaServiceMetadata" ma:index="30" nillable="true" ma:displayName="MediaServiceMetadata" ma:hidden="true" ma:internalName="MediaServiceMetadata" ma:readOnly="true">
      <xsd:simpleType>
        <xsd:restriction base="dms:Note"/>
      </xsd:simpleType>
    </xsd:element>
    <xsd:element name="lcf76f155ced4ddcb4097134ff3c332f" ma:index="32" nillable="true" ma:taxonomy="true" ma:internalName="lcf76f155ced4ddcb4097134ff3c332f" ma:taxonomyFieldName="MediaServiceImageTags" ma:displayName="Image Tags" ma:readOnly="false" ma:fieldId="{5cf76f15-5ced-4ddc-b409-7134ff3c332f}" ma:taxonomyMulti="true" ma:sspId="0afcf722-d957-4ce2-9463-9335911beb90"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5303e73-d0dd-49da-b13f-a88c8aa425ec" elementFormDefault="qualified">
    <xsd:import namespace="http://schemas.microsoft.com/office/2006/documentManagement/types"/>
    <xsd:import namespace="http://schemas.microsoft.com/office/infopath/2007/PartnerControls"/>
    <xsd:element name="SharedWithUsers" ma:index="18"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97aa84e-6803-47c8-b68c-17d5fde4eba2" elementFormDefault="qualified">
    <xsd:import namespace="http://schemas.microsoft.com/office/2006/documentManagement/types"/>
    <xsd:import namespace="http://schemas.microsoft.com/office/infopath/2007/PartnerControls"/>
    <xsd:element name="TaxCatchAll" ma:index="33" nillable="true" ma:displayName="Taxonomy Catch All Column" ma:hidden="true" ma:list="{cfe241af-df7f-4b99-9638-d874e7dfe16f}" ma:internalName="TaxCatchAll" ma:showField="CatchAllData" ma:web="35303e73-d0dd-49da-b13f-a88c8aa425e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ma:index="9"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321AD50-ADEA-4FBE-83D0-A011B6FC9844}">
  <ds:schemaRefs>
    <ds:schemaRef ds:uri="http://purl.org/dc/dcmitype/"/>
    <ds:schemaRef ds:uri="http://purl.org/dc/elements/1.1/"/>
    <ds:schemaRef ds:uri="http://purl.org/dc/terms/"/>
    <ds:schemaRef ds:uri="897aa84e-6803-47c8-b68c-17d5fde4eba2"/>
    <ds:schemaRef ds:uri="http://schemas.microsoft.com/office/2006/documentManagement/types"/>
    <ds:schemaRef ds:uri="a5881883-2f1a-43f4-ba4e-dbeb04338688"/>
    <ds:schemaRef ds:uri="http://schemas.microsoft.com/office/infopath/2007/PartnerControls"/>
    <ds:schemaRef ds:uri="http://schemas.openxmlformats.org/package/2006/metadata/core-properties"/>
    <ds:schemaRef ds:uri="35303e73-d0dd-49da-b13f-a88c8aa425ec"/>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A4DAC3BB-C0BA-4D39-A331-E66432952613}">
  <ds:schemaRefs>
    <ds:schemaRef ds:uri="http://schemas.microsoft.com/sharepoint/v3/contenttype/forms"/>
  </ds:schemaRefs>
</ds:datastoreItem>
</file>

<file path=customXml/itemProps3.xml><?xml version="1.0" encoding="utf-8"?>
<ds:datastoreItem xmlns:ds="http://schemas.openxmlformats.org/officeDocument/2006/customXml" ds:itemID="{CA0FC87B-E6D2-4164-8CE4-1E114922EE9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5881883-2f1a-43f4-ba4e-dbeb04338688"/>
    <ds:schemaRef ds:uri="35303e73-d0dd-49da-b13f-a88c8aa425ec"/>
    <ds:schemaRef ds:uri="897aa84e-6803-47c8-b68c-17d5fde4eba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5090</TotalTime>
  <Words>208</Words>
  <Application>Microsoft Office PowerPoint</Application>
  <PresentationFormat>Custom</PresentationFormat>
  <Paragraphs>14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72</vt:lpstr>
      <vt:lpstr>Arial</vt:lpstr>
      <vt:lpstr>Calibri</vt:lpstr>
      <vt:lpstr>Calibri Light</vt:lpstr>
      <vt:lpstr>Office Theme</vt:lpstr>
      <vt:lpstr>La vida después del CHLA Talleres educativos para cuidadores de adolescentes y adultos jóvenes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rcuevas@chla.usc.edu</dc:creator>
  <cp:lastModifiedBy>Dyer, Shawna</cp:lastModifiedBy>
  <cp:revision>138</cp:revision>
  <dcterms:created xsi:type="dcterms:W3CDTF">2021-10-22T05:49:35Z</dcterms:created>
  <dcterms:modified xsi:type="dcterms:W3CDTF">2023-11-01T21:54:27Z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0x0101009DD42C87B4732C4A8272583C23952B0F</vt:lpwstr>
  </property>
  <property fmtid="{D5CDD505-2E9C-101B-9397-08002B2CF9AE}" pid="3" name="MediaServiceImageTags">
    <vt:lpwstr/>
  </property>
</Properties>
</file>